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5143500" cx="9144000"/>
  <p:notesSz cx="6858000" cy="9144000"/>
  <p:embeddedFontLst>
    <p:embeddedFont>
      <p:font typeface="Raleway"/>
      <p:regular r:id="rId25"/>
      <p:bold r:id="rId26"/>
      <p:italic r:id="rId27"/>
      <p:boldItalic r:id="rId28"/>
    </p:embeddedFont>
    <p:embeddedFont>
      <p:font typeface="Lato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Raleway-bold.fntdata"/><Relationship Id="rId25" Type="http://schemas.openxmlformats.org/officeDocument/2006/relationships/font" Target="fonts/Raleway-regular.fntdata"/><Relationship Id="rId28" Type="http://schemas.openxmlformats.org/officeDocument/2006/relationships/font" Target="fonts/Raleway-boldItalic.fntdata"/><Relationship Id="rId27" Type="http://schemas.openxmlformats.org/officeDocument/2006/relationships/font" Target="fonts/Raleway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Lato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Lato-italic.fntdata"/><Relationship Id="rId30" Type="http://schemas.openxmlformats.org/officeDocument/2006/relationships/font" Target="fonts/Lato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32" Type="http://schemas.openxmlformats.org/officeDocument/2006/relationships/font" Target="fonts/Lato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cb9a0b074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cb9a0b074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d814cf7d3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d814cf7d3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f89e8777f7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f89e8777f7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cb9a0b074_1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cb9a0b074_1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f89e8777f7_0_13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f89e8777f7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f89e8777f7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f89e8777f7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f89e8777f7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f89e8777f7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f89e8777f7_0_43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f89e8777f7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f89e8777f7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3f89e8777f7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f89e8777f7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3f89e8777f7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f89e8777f7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3f89e8777f7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d5b15f0a3_5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d5b15f0a3_5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f89e8777f7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f89e8777f7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723630543_3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723630543_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d251bb473_0_6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d251bb473_0_6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d251bb473_0_6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d251bb473_0_6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cb9a0b074_1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cb9a0b074_1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723630543_10_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723630543_1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cb9a0b074_1_122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cb9a0b074_1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" name="Google Shape;11;p2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" name="Google Shape;12;p2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Google Shape;61;p11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2" name="Google Shape;62;p11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3" name="Google Shape;63;p11"/>
          <p:cNvSpPr txBox="1"/>
          <p:nvPr>
            <p:ph hasCustomPrompt="1" type="title"/>
          </p:nvPr>
        </p:nvSpPr>
        <p:spPr>
          <a:xfrm>
            <a:off x="853950" y="1304850"/>
            <a:ext cx="74361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853950" y="2919450"/>
            <a:ext cx="74361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5" name="Google Shape;65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" name="Google Shape;18;p3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" name="Google Shape;19;p3"/>
          <p:cNvSpPr txBox="1"/>
          <p:nvPr>
            <p:ph type="title"/>
          </p:nvPr>
        </p:nvSpPr>
        <p:spPr>
          <a:xfrm>
            <a:off x="406425" y="1806825"/>
            <a:ext cx="8296800" cy="15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oogle Shape;22;p4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" name="Google Shape;23;p4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" name="Google Shape;24;p4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" name="Google Shape;25;p4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29;p5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0" name="Google Shape;30;p5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" name="Google Shape;31;p5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" name="Google Shape;32;p5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5"/>
          <p:cNvSpPr txBox="1"/>
          <p:nvPr>
            <p:ph idx="2" type="body"/>
          </p:nvPr>
        </p:nvSpPr>
        <p:spPr>
          <a:xfrm>
            <a:off x="5650572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Google Shape;40;p7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7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3" name="Google Shape;4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rgbClr val="353535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Google Shape;45;p8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" name="Google Shape;46;p8"/>
          <p:cNvSpPr txBox="1"/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0" name="Google Shape;5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1" name="Google Shape;51;p9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9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3" name="Google Shape;5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4" name="Google Shape;54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Google Shape;56;p10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7" name="Google Shape;57;p10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8" name="Google Shape;58;p10"/>
          <p:cNvSpPr txBox="1"/>
          <p:nvPr>
            <p:ph idx="1" type="body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9" name="Google Shape;59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wiss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g"/><Relationship Id="rId4" Type="http://schemas.openxmlformats.org/officeDocument/2006/relationships/image" Target="../media/image1.png"/><Relationship Id="rId5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Relationship Id="rId4" Type="http://schemas.openxmlformats.org/officeDocument/2006/relationships/image" Target="../media/image9.png"/><Relationship Id="rId5" Type="http://schemas.openxmlformats.org/officeDocument/2006/relationships/image" Target="../media/image1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jpg"/><Relationship Id="rId4" Type="http://schemas.openxmlformats.org/officeDocument/2006/relationships/image" Target="../media/image1.png"/><Relationship Id="rId5" Type="http://schemas.openxmlformats.org/officeDocument/2006/relationships/image" Target="../media/image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Relationship Id="rId4" Type="http://schemas.openxmlformats.org/officeDocument/2006/relationships/image" Target="../media/image9.png"/><Relationship Id="rId5" Type="http://schemas.openxmlformats.org/officeDocument/2006/relationships/image" Target="../media/image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jpg"/><Relationship Id="rId4" Type="http://schemas.openxmlformats.org/officeDocument/2006/relationships/image" Target="../media/image1.png"/><Relationship Id="rId5" Type="http://schemas.openxmlformats.org/officeDocument/2006/relationships/image" Target="../media/image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png"/><Relationship Id="rId4" Type="http://schemas.openxmlformats.org/officeDocument/2006/relationships/image" Target="../media/image9.png"/><Relationship Id="rId5" Type="http://schemas.openxmlformats.org/officeDocument/2006/relationships/image" Target="../media/image1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8.jp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g"/><Relationship Id="rId4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jpg"/><Relationship Id="rId4" Type="http://schemas.openxmlformats.org/officeDocument/2006/relationships/image" Target="../media/image1.png"/><Relationship Id="rId5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jpg"/><Relationship Id="rId4" Type="http://schemas.openxmlformats.org/officeDocument/2006/relationships/image" Target="../media/image1.png"/><Relationship Id="rId5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3"/>
          <p:cNvSpPr txBox="1"/>
          <p:nvPr>
            <p:ph type="ctrTitle"/>
          </p:nvPr>
        </p:nvSpPr>
        <p:spPr>
          <a:xfrm>
            <a:off x="2371725" y="630225"/>
            <a:ext cx="6331500" cy="162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“Building Better Attendance”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GMBC of GA 7th District </a:t>
            </a:r>
            <a:endParaRPr/>
          </a:p>
        </p:txBody>
      </p:sp>
      <p:sp>
        <p:nvSpPr>
          <p:cNvPr id="73" name="Google Shape;73;p13"/>
          <p:cNvSpPr txBox="1"/>
          <p:nvPr>
            <p:ph idx="1" type="subTitle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Rev. Carlos Calhoun, H4 Ministries </a:t>
            </a:r>
            <a:endParaRPr b="1" sz="2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22" title="17_2468.jpg"/>
          <p:cNvPicPr preferRelativeResize="0"/>
          <p:nvPr/>
        </p:nvPicPr>
        <p:blipFill rotWithShape="1">
          <a:blip r:embed="rId3">
            <a:alphaModFix/>
          </a:blip>
          <a:srcRect b="7877" l="0" r="0" t="7877"/>
          <a:stretch/>
        </p:blipFill>
        <p:spPr>
          <a:xfrm>
            <a:off x="0" y="0"/>
            <a:ext cx="9144000" cy="5143503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2"/>
          <p:cNvSpPr txBox="1"/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/>
              <a:t>Many College Students Struggle Financially and Something as Simple as a Meal can Mean a lot.</a:t>
            </a:r>
            <a:r>
              <a:rPr lang="en"/>
              <a:t> </a:t>
            </a:r>
            <a:endParaRPr/>
          </a:p>
        </p:txBody>
      </p:sp>
      <p:grpSp>
        <p:nvGrpSpPr>
          <p:cNvPr id="150" name="Google Shape;150;p22"/>
          <p:cNvGrpSpPr/>
          <p:nvPr/>
        </p:nvGrpSpPr>
        <p:grpSpPr>
          <a:xfrm>
            <a:off x="6781388" y="2464035"/>
            <a:ext cx="2212050" cy="2537076"/>
            <a:chOff x="6803275" y="395363"/>
            <a:chExt cx="2212050" cy="2537076"/>
          </a:xfrm>
        </p:grpSpPr>
        <p:pic>
          <p:nvPicPr>
            <p:cNvPr id="151" name="Google Shape;151;p2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803275" y="427445"/>
              <a:ext cx="2212050" cy="25049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iece of duct tape sticking a note to the slide" id="152" name="Google Shape;152;p22"/>
            <p:cNvPicPr preferRelativeResize="0"/>
            <p:nvPr/>
          </p:nvPicPr>
          <p:blipFill rotWithShape="1">
            <a:blip r:embed="rId5">
              <a:alphaModFix/>
            </a:blip>
            <a:srcRect b="10012" l="9245" r="2118" t="5926"/>
            <a:stretch/>
          </p:blipFill>
          <p:spPr>
            <a:xfrm rot="154826">
              <a:off x="7370663" y="419419"/>
              <a:ext cx="1077273" cy="3826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3" name="Google Shape;153;p22"/>
            <p:cNvSpPr txBox="1"/>
            <p:nvPr/>
          </p:nvSpPr>
          <p:spPr>
            <a:xfrm>
              <a:off x="6934217" y="684231"/>
              <a:ext cx="1929000" cy="200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dk1"/>
                  </a:solidFill>
                  <a:latin typeface="Raleway"/>
                  <a:ea typeface="Raleway"/>
                  <a:cs typeface="Raleway"/>
                  <a:sym typeface="Raleway"/>
                </a:rPr>
                <a:t>Tip</a:t>
              </a:r>
              <a:endParaRPr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indent="0" lvl="0" marL="0" rtl="0" algn="l">
                <a:spcBef>
                  <a:spcPts val="800"/>
                </a:spcBef>
                <a:spcAft>
                  <a:spcPts val="800"/>
                </a:spcAft>
                <a:buNone/>
              </a:pPr>
              <a:r>
                <a:rPr lang="en" sz="120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K. I. S. S. Keep it simple Saints! Sometimes simple gestures can be impactful and memorable. Provide a meal, remember their names, offer transportation to the store. </a:t>
              </a:r>
              <a:endParaRPr b="1" sz="12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44700" y="162737"/>
            <a:ext cx="4254600" cy="481803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ece of duct tape sticking a note to the slide" id="159" name="Google Shape;159;p23"/>
          <p:cNvPicPr preferRelativeResize="0"/>
          <p:nvPr/>
        </p:nvPicPr>
        <p:blipFill rotWithShape="1">
          <a:blip r:embed="rId4">
            <a:alphaModFix/>
          </a:blip>
          <a:srcRect b="10012" l="9245" r="2118" t="5926"/>
          <a:stretch/>
        </p:blipFill>
        <p:spPr>
          <a:xfrm rot="154828">
            <a:off x="3536000" y="147301"/>
            <a:ext cx="2072000" cy="73605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3"/>
          <p:cNvSpPr txBox="1"/>
          <p:nvPr/>
        </p:nvSpPr>
        <p:spPr>
          <a:xfrm>
            <a:off x="2855550" y="687397"/>
            <a:ext cx="3432900" cy="76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rPr>
              <a:t>Business </a:t>
            </a:r>
            <a:endParaRPr b="1" sz="3000">
              <a:solidFill>
                <a:schemeClr val="lt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61" name="Google Shape;161;p23"/>
          <p:cNvSpPr txBox="1"/>
          <p:nvPr>
            <p:ph idx="4294967295" type="body"/>
          </p:nvPr>
        </p:nvSpPr>
        <p:spPr>
          <a:xfrm>
            <a:off x="2855550" y="1377480"/>
            <a:ext cx="3432900" cy="332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Although many workplace policies forbid forced or </a:t>
            </a: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mandatory</a:t>
            </a: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religious practice. Many are open to optional faith based meetings. 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  <a:p>
            <a:pPr indent="-317500" lvl="0" marL="45720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➔"/>
            </a:pPr>
            <a:r>
              <a:rPr b="1" lang="en" sz="1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Workplace Evangelism  </a:t>
            </a:r>
            <a:r>
              <a:rPr b="1" lang="en" sz="1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br>
              <a:rPr lang="en" sz="1200">
                <a:latin typeface="Raleway"/>
                <a:ea typeface="Raleway"/>
                <a:cs typeface="Raleway"/>
                <a:sym typeface="Raleway"/>
              </a:rPr>
            </a:b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Workplace relationship can often be meaningful and impactful. We often have an opportunity to </a:t>
            </a: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exemplify</a:t>
            </a: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 our faith through these relationships.  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  <a:p>
            <a:pPr indent="-317500" lvl="0" marL="45720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400"/>
              <a:buFont typeface="Raleway"/>
              <a:buChar char="➔"/>
            </a:pPr>
            <a:r>
              <a:rPr b="1" lang="en" sz="1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Offer to Help </a:t>
            </a:r>
            <a:br>
              <a:rPr lang="en" sz="1400">
                <a:latin typeface="Raleway"/>
                <a:ea typeface="Raleway"/>
                <a:cs typeface="Raleway"/>
                <a:sym typeface="Raleway"/>
              </a:rPr>
            </a:b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The church can provide a </a:t>
            </a: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valuable</a:t>
            </a: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 connection to the </a:t>
            </a: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workplace</a:t>
            </a: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. Many employers believe that people of faith make great employees.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4"/>
          <p:cNvSpPr txBox="1"/>
          <p:nvPr>
            <p:ph type="title"/>
          </p:nvPr>
        </p:nvSpPr>
        <p:spPr>
          <a:xfrm>
            <a:off x="265500" y="754200"/>
            <a:ext cx="4045200" cy="363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lt2"/>
                </a:solidFill>
              </a:rPr>
              <a:t>Unsupported grief in the workplace costs U.S. companies up to $225.8 billion every year due to lost productivity, absenteeism, and turnover.</a:t>
            </a:r>
            <a:endParaRPr sz="3400">
              <a:solidFill>
                <a:schemeClr val="lt2"/>
              </a:solidFill>
            </a:endParaRPr>
          </a:p>
        </p:txBody>
      </p:sp>
      <p:grpSp>
        <p:nvGrpSpPr>
          <p:cNvPr id="167" name="Google Shape;167;p24"/>
          <p:cNvGrpSpPr/>
          <p:nvPr/>
        </p:nvGrpSpPr>
        <p:grpSpPr>
          <a:xfrm>
            <a:off x="6781388" y="2464035"/>
            <a:ext cx="2212050" cy="2537076"/>
            <a:chOff x="6803275" y="395363"/>
            <a:chExt cx="2212050" cy="2537076"/>
          </a:xfrm>
        </p:grpSpPr>
        <p:pic>
          <p:nvPicPr>
            <p:cNvPr id="168" name="Google Shape;168;p2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803275" y="427445"/>
              <a:ext cx="2212050" cy="25049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iece of duct tape sticking a note to the slide" id="169" name="Google Shape;169;p24"/>
            <p:cNvPicPr preferRelativeResize="0"/>
            <p:nvPr/>
          </p:nvPicPr>
          <p:blipFill rotWithShape="1">
            <a:blip r:embed="rId4">
              <a:alphaModFix/>
            </a:blip>
            <a:srcRect b="10012" l="9245" r="2118" t="5926"/>
            <a:stretch/>
          </p:blipFill>
          <p:spPr>
            <a:xfrm rot="154826">
              <a:off x="7370663" y="419419"/>
              <a:ext cx="1077273" cy="3826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0" name="Google Shape;170;p24"/>
            <p:cNvSpPr txBox="1"/>
            <p:nvPr/>
          </p:nvSpPr>
          <p:spPr>
            <a:xfrm>
              <a:off x="6944800" y="684231"/>
              <a:ext cx="1929000" cy="200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dk1"/>
                  </a:solidFill>
                  <a:latin typeface="Raleway"/>
                  <a:ea typeface="Raleway"/>
                  <a:cs typeface="Raleway"/>
                  <a:sym typeface="Raleway"/>
                </a:rPr>
                <a:t>Tip</a:t>
              </a:r>
              <a:endParaRPr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indent="0" lvl="0" marL="0" rtl="0" algn="l">
                <a:spcBef>
                  <a:spcPts val="800"/>
                </a:spcBef>
                <a:spcAft>
                  <a:spcPts val="800"/>
                </a:spcAft>
                <a:buNone/>
              </a:pPr>
              <a:r>
                <a:rPr lang="en" sz="120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We must learn to speak the language of our target audience</a:t>
              </a:r>
              <a:r>
                <a:rPr lang="en" sz="120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. The church has much to offer but we must learn to express the value of our offering.  </a:t>
              </a:r>
              <a:endParaRPr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sp>
        <p:nvSpPr>
          <p:cNvPr id="171" name="Google Shape;171;p24"/>
          <p:cNvSpPr txBox="1"/>
          <p:nvPr/>
        </p:nvSpPr>
        <p:spPr>
          <a:xfrm>
            <a:off x="283100" y="4654975"/>
            <a:ext cx="6244200" cy="25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rPr>
              <a:t>Source: USAToday</a:t>
            </a:r>
            <a:endParaRPr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72" name="Google Shape;172;p24" title="62fe9a3e770f8b7bb91b24be_Grief_support_group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95325" y="285750"/>
            <a:ext cx="3781775" cy="2127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5"/>
          <p:cNvSpPr txBox="1"/>
          <p:nvPr>
            <p:ph idx="1" type="subTitle"/>
          </p:nvPr>
        </p:nvSpPr>
        <p:spPr>
          <a:xfrm>
            <a:off x="265500" y="653700"/>
            <a:ext cx="4045200" cy="383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</a:rPr>
              <a:t>Job Fair </a:t>
            </a:r>
            <a:endParaRPr b="1" sz="3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800"/>
              <a:t>Churches are a great </a:t>
            </a:r>
            <a:r>
              <a:rPr lang="en" sz="1800"/>
              <a:t>place</a:t>
            </a:r>
            <a:r>
              <a:rPr lang="en" sz="1800"/>
              <a:t> to host a job fair. Churches are often seen as a hub for the local community. By bridging the gap between  finances and faith, the church provides a </a:t>
            </a:r>
            <a:r>
              <a:rPr lang="en" sz="1800"/>
              <a:t>valuable</a:t>
            </a:r>
            <a:r>
              <a:rPr lang="en" sz="1800"/>
              <a:t> necessity. </a:t>
            </a:r>
            <a:endParaRPr sz="1800"/>
          </a:p>
        </p:txBody>
      </p:sp>
      <p:pic>
        <p:nvPicPr>
          <p:cNvPr id="178" name="Google Shape;178;p25" title="cbatcareerfair3.jpg"/>
          <p:cNvPicPr preferRelativeResize="0"/>
          <p:nvPr/>
        </p:nvPicPr>
        <p:blipFill rotWithShape="1">
          <a:blip r:embed="rId3">
            <a:alphaModFix/>
          </a:blip>
          <a:srcRect b="0" l="4743" r="4752" t="0"/>
          <a:stretch/>
        </p:blipFill>
        <p:spPr>
          <a:xfrm>
            <a:off x="4488725" y="0"/>
            <a:ext cx="4655271" cy="514350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9" name="Google Shape;179;p25"/>
          <p:cNvGrpSpPr/>
          <p:nvPr/>
        </p:nvGrpSpPr>
        <p:grpSpPr>
          <a:xfrm>
            <a:off x="6781388" y="2464035"/>
            <a:ext cx="2212050" cy="2537076"/>
            <a:chOff x="6803275" y="395363"/>
            <a:chExt cx="2212050" cy="2537076"/>
          </a:xfrm>
        </p:grpSpPr>
        <p:pic>
          <p:nvPicPr>
            <p:cNvPr id="180" name="Google Shape;180;p2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803275" y="427445"/>
              <a:ext cx="2212050" cy="25049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iece of duct tape sticking a note to the slide" id="181" name="Google Shape;181;p25"/>
            <p:cNvPicPr preferRelativeResize="0"/>
            <p:nvPr/>
          </p:nvPicPr>
          <p:blipFill rotWithShape="1">
            <a:blip r:embed="rId5">
              <a:alphaModFix/>
            </a:blip>
            <a:srcRect b="10012" l="9245" r="2118" t="5926"/>
            <a:stretch/>
          </p:blipFill>
          <p:spPr>
            <a:xfrm rot="154826">
              <a:off x="7370663" y="419419"/>
              <a:ext cx="1077273" cy="3826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2" name="Google Shape;182;p25"/>
            <p:cNvSpPr txBox="1"/>
            <p:nvPr/>
          </p:nvSpPr>
          <p:spPr>
            <a:xfrm>
              <a:off x="6944800" y="684231"/>
              <a:ext cx="1929000" cy="200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dk1"/>
                  </a:solidFill>
                  <a:latin typeface="Raleway"/>
                  <a:ea typeface="Raleway"/>
                  <a:cs typeface="Raleway"/>
                  <a:sym typeface="Raleway"/>
                </a:rPr>
                <a:t>Tip</a:t>
              </a:r>
              <a:endParaRPr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indent="0" lvl="0" marL="0" rtl="0" algn="l">
                <a:spcBef>
                  <a:spcPts val="800"/>
                </a:spcBef>
                <a:spcAft>
                  <a:spcPts val="800"/>
                </a:spcAft>
                <a:buNone/>
              </a:pPr>
              <a:r>
                <a:rPr lang="en" sz="120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The </a:t>
              </a:r>
              <a:r>
                <a:rPr lang="en" sz="120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ability</a:t>
              </a:r>
              <a:r>
                <a:rPr lang="en" sz="120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 to build strong relationship </a:t>
              </a:r>
              <a:r>
                <a:rPr lang="en" sz="120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with</a:t>
              </a:r>
              <a:r>
                <a:rPr lang="en" sz="120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 other community partners is paramount and could be </a:t>
              </a:r>
              <a:r>
                <a:rPr lang="en" sz="120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mutually</a:t>
              </a:r>
              <a:r>
                <a:rPr lang="en" sz="120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 </a:t>
              </a:r>
              <a:r>
                <a:rPr lang="en" sz="120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beneficial.</a:t>
              </a:r>
              <a:r>
                <a:rPr lang="en" sz="120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 </a:t>
              </a:r>
              <a:endParaRPr b="1" sz="12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sp>
        <p:nvSpPr>
          <p:cNvPr id="183" name="Google Shape;183;p25"/>
          <p:cNvSpPr txBox="1"/>
          <p:nvPr/>
        </p:nvSpPr>
        <p:spPr>
          <a:xfrm>
            <a:off x="283100" y="4654975"/>
            <a:ext cx="6244200" cy="25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chemeClr val="lt2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44700" y="162737"/>
            <a:ext cx="4254600" cy="481803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ece of duct tape sticking a note to the slide" id="189" name="Google Shape;189;p26"/>
          <p:cNvPicPr preferRelativeResize="0"/>
          <p:nvPr/>
        </p:nvPicPr>
        <p:blipFill rotWithShape="1">
          <a:blip r:embed="rId4">
            <a:alphaModFix/>
          </a:blip>
          <a:srcRect b="10012" l="9245" r="2118" t="5926"/>
          <a:stretch/>
        </p:blipFill>
        <p:spPr>
          <a:xfrm rot="154828">
            <a:off x="3536000" y="147301"/>
            <a:ext cx="2072000" cy="73605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6"/>
          <p:cNvSpPr txBox="1"/>
          <p:nvPr/>
        </p:nvSpPr>
        <p:spPr>
          <a:xfrm>
            <a:off x="2855550" y="687397"/>
            <a:ext cx="3432900" cy="76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rPr>
              <a:t>Healthcare </a:t>
            </a:r>
            <a:r>
              <a:rPr b="1" lang="en" sz="3000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b="1" sz="3000">
              <a:solidFill>
                <a:schemeClr val="lt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91" name="Google Shape;191;p26"/>
          <p:cNvSpPr txBox="1"/>
          <p:nvPr>
            <p:ph idx="4294967295" type="body"/>
          </p:nvPr>
        </p:nvSpPr>
        <p:spPr>
          <a:xfrm>
            <a:off x="2855550" y="1377480"/>
            <a:ext cx="3432900" cy="332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Many Americans face challenges accessing trustworthy, affordable healthcare and may be unaware of the resources available to meet their needs. 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  <a:p>
            <a:pPr indent="-317500" lvl="0" marL="45720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➔"/>
            </a:pPr>
            <a:r>
              <a:rPr b="1" lang="en" sz="1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Community </a:t>
            </a:r>
            <a:r>
              <a:rPr b="1" lang="en" sz="1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Health Fair </a:t>
            </a:r>
            <a:r>
              <a:rPr b="1" lang="en" sz="1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  </a:t>
            </a:r>
            <a:br>
              <a:rPr lang="en" sz="1200">
                <a:latin typeface="Raleway"/>
                <a:ea typeface="Raleway"/>
                <a:cs typeface="Raleway"/>
                <a:sym typeface="Raleway"/>
              </a:rPr>
            </a:b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Hosting a community health fair may be a great </a:t>
            </a: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opportunity</a:t>
            </a: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 to provide much </a:t>
            </a: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needed</a:t>
            </a: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resources</a:t>
            </a: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 to your community. 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  <a:p>
            <a:pPr indent="-317500" lvl="0" marL="45720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400"/>
              <a:buFont typeface="Raleway"/>
              <a:buChar char="➔"/>
            </a:pPr>
            <a:r>
              <a:rPr b="1" lang="en" sz="1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Awareness Days </a:t>
            </a:r>
            <a:r>
              <a:rPr b="1" lang="en" sz="1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br>
              <a:rPr lang="en" sz="1400">
                <a:latin typeface="Raleway"/>
                <a:ea typeface="Raleway"/>
                <a:cs typeface="Raleway"/>
                <a:sym typeface="Raleway"/>
              </a:rPr>
            </a:b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Dedicating time during church gatherings to raise awareness about specific health concerns is a meaningful way to educate, support, and connect with the community. 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7"/>
          <p:cNvSpPr txBox="1"/>
          <p:nvPr>
            <p:ph type="title"/>
          </p:nvPr>
        </p:nvSpPr>
        <p:spPr>
          <a:xfrm>
            <a:off x="265500" y="754200"/>
            <a:ext cx="4045200" cy="363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lt2"/>
                </a:solidFill>
              </a:rPr>
              <a:t>The United States is facing a growing health care affordability crisis. In 2024, national health expenditures totalled $5.3 trillion, or $15 474 per person, accounting for 18.0% of the U.S. economy.</a:t>
            </a:r>
            <a:endParaRPr sz="3400">
              <a:solidFill>
                <a:schemeClr val="lt2"/>
              </a:solidFill>
            </a:endParaRPr>
          </a:p>
        </p:txBody>
      </p:sp>
      <p:grpSp>
        <p:nvGrpSpPr>
          <p:cNvPr id="197" name="Google Shape;197;p27"/>
          <p:cNvGrpSpPr/>
          <p:nvPr/>
        </p:nvGrpSpPr>
        <p:grpSpPr>
          <a:xfrm>
            <a:off x="6781388" y="2464035"/>
            <a:ext cx="2212050" cy="2537076"/>
            <a:chOff x="6803275" y="395363"/>
            <a:chExt cx="2212050" cy="2537076"/>
          </a:xfrm>
        </p:grpSpPr>
        <p:pic>
          <p:nvPicPr>
            <p:cNvPr id="198" name="Google Shape;198;p2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803275" y="427445"/>
              <a:ext cx="2212050" cy="25049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iece of duct tape sticking a note to the slide" id="199" name="Google Shape;199;p27"/>
            <p:cNvPicPr preferRelativeResize="0"/>
            <p:nvPr/>
          </p:nvPicPr>
          <p:blipFill rotWithShape="1">
            <a:blip r:embed="rId4">
              <a:alphaModFix/>
            </a:blip>
            <a:srcRect b="10012" l="9245" r="2118" t="5926"/>
            <a:stretch/>
          </p:blipFill>
          <p:spPr>
            <a:xfrm rot="154826">
              <a:off x="7370663" y="419419"/>
              <a:ext cx="1077273" cy="3826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0" name="Google Shape;200;p27"/>
            <p:cNvSpPr txBox="1"/>
            <p:nvPr/>
          </p:nvSpPr>
          <p:spPr>
            <a:xfrm>
              <a:off x="6944800" y="684231"/>
              <a:ext cx="1929000" cy="200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dk1"/>
                  </a:solidFill>
                  <a:latin typeface="Raleway"/>
                  <a:ea typeface="Raleway"/>
                  <a:cs typeface="Raleway"/>
                  <a:sym typeface="Raleway"/>
                </a:rPr>
                <a:t>Tip</a:t>
              </a:r>
              <a:endParaRPr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indent="0" lvl="0" marL="0" rtl="0" algn="l">
                <a:spcBef>
                  <a:spcPts val="800"/>
                </a:spcBef>
                <a:spcAft>
                  <a:spcPts val="800"/>
                </a:spcAft>
                <a:buNone/>
              </a:pPr>
              <a:r>
                <a:rPr lang="en" sz="120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Jesus fed the multitudes to meet their physical needs </a:t>
              </a:r>
              <a:r>
                <a:rPr lang="en" sz="120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in conjunction</a:t>
              </a:r>
              <a:r>
                <a:rPr lang="en" sz="120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 with ministering to them to meet their spiritual needs.  </a:t>
              </a:r>
              <a:r>
                <a:rPr lang="en" sz="120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  </a:t>
              </a:r>
              <a:endParaRPr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sp>
        <p:nvSpPr>
          <p:cNvPr id="201" name="Google Shape;201;p27"/>
          <p:cNvSpPr txBox="1"/>
          <p:nvPr/>
        </p:nvSpPr>
        <p:spPr>
          <a:xfrm>
            <a:off x="283100" y="4654975"/>
            <a:ext cx="6244200" cy="25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rPr>
              <a:t>Source: AHA ASA Journals </a:t>
            </a:r>
            <a:endParaRPr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02" name="Google Shape;202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88550" y="100600"/>
            <a:ext cx="3094525" cy="229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8"/>
          <p:cNvSpPr txBox="1"/>
          <p:nvPr>
            <p:ph idx="1" type="subTitle"/>
          </p:nvPr>
        </p:nvSpPr>
        <p:spPr>
          <a:xfrm>
            <a:off x="265500" y="653700"/>
            <a:ext cx="4045200" cy="383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</a:rPr>
              <a:t>Awareness</a:t>
            </a:r>
            <a:r>
              <a:rPr b="1" lang="en" sz="3000">
                <a:solidFill>
                  <a:schemeClr val="dk1"/>
                </a:solidFill>
              </a:rPr>
              <a:t> Days </a:t>
            </a:r>
            <a:r>
              <a:rPr b="1" lang="en" sz="3000">
                <a:solidFill>
                  <a:schemeClr val="dk1"/>
                </a:solidFill>
              </a:rPr>
              <a:t> </a:t>
            </a:r>
            <a:endParaRPr b="1" sz="3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800"/>
              <a:t>Churches can partner with local organizations to recognize annual health awareness days, providing education and resources for health conditions that impact individuals and families throughout our congregations and communities. </a:t>
            </a:r>
            <a:endParaRPr sz="1800"/>
          </a:p>
        </p:txBody>
      </p:sp>
      <p:pic>
        <p:nvPicPr>
          <p:cNvPr id="208" name="Google Shape;208;p28" title="images.jpg"/>
          <p:cNvPicPr preferRelativeResize="0"/>
          <p:nvPr/>
        </p:nvPicPr>
        <p:blipFill rotWithShape="1">
          <a:blip r:embed="rId3">
            <a:alphaModFix/>
          </a:blip>
          <a:srcRect b="6010" l="0" r="0" t="6001"/>
          <a:stretch/>
        </p:blipFill>
        <p:spPr>
          <a:xfrm>
            <a:off x="4488725" y="0"/>
            <a:ext cx="4655271" cy="514350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9" name="Google Shape;209;p28"/>
          <p:cNvGrpSpPr/>
          <p:nvPr/>
        </p:nvGrpSpPr>
        <p:grpSpPr>
          <a:xfrm>
            <a:off x="6781388" y="2464035"/>
            <a:ext cx="2212050" cy="2537076"/>
            <a:chOff x="6803275" y="395363"/>
            <a:chExt cx="2212050" cy="2537076"/>
          </a:xfrm>
        </p:grpSpPr>
        <p:pic>
          <p:nvPicPr>
            <p:cNvPr id="210" name="Google Shape;210;p2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803275" y="427445"/>
              <a:ext cx="2212050" cy="25049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iece of duct tape sticking a note to the slide" id="211" name="Google Shape;211;p28"/>
            <p:cNvPicPr preferRelativeResize="0"/>
            <p:nvPr/>
          </p:nvPicPr>
          <p:blipFill rotWithShape="1">
            <a:blip r:embed="rId5">
              <a:alphaModFix/>
            </a:blip>
            <a:srcRect b="10012" l="9245" r="2118" t="5926"/>
            <a:stretch/>
          </p:blipFill>
          <p:spPr>
            <a:xfrm rot="154826">
              <a:off x="7370663" y="419419"/>
              <a:ext cx="1077273" cy="3826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2" name="Google Shape;212;p28"/>
            <p:cNvSpPr txBox="1"/>
            <p:nvPr/>
          </p:nvSpPr>
          <p:spPr>
            <a:xfrm>
              <a:off x="6944800" y="684231"/>
              <a:ext cx="1929000" cy="200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dk1"/>
                  </a:solidFill>
                  <a:latin typeface="Raleway"/>
                  <a:ea typeface="Raleway"/>
                  <a:cs typeface="Raleway"/>
                  <a:sym typeface="Raleway"/>
                </a:rPr>
                <a:t>Tip</a:t>
              </a:r>
              <a:endParaRPr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indent="0" lvl="0" marL="0" rtl="0" algn="l">
                <a:spcBef>
                  <a:spcPts val="800"/>
                </a:spcBef>
                <a:spcAft>
                  <a:spcPts val="800"/>
                </a:spcAft>
                <a:buNone/>
              </a:pPr>
              <a:r>
                <a:rPr lang="en" sz="120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The church has faced criticism for being disconnected from the community. We must intentionally create opportunities to reconnect, serve, and build meaningful relationships. </a:t>
              </a:r>
              <a:endParaRPr b="1" sz="12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sp>
        <p:nvSpPr>
          <p:cNvPr id="213" name="Google Shape;213;p28"/>
          <p:cNvSpPr txBox="1"/>
          <p:nvPr/>
        </p:nvSpPr>
        <p:spPr>
          <a:xfrm>
            <a:off x="283100" y="4654975"/>
            <a:ext cx="6244200" cy="25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chemeClr val="lt2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44700" y="162737"/>
            <a:ext cx="4254600" cy="481803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ece of duct tape sticking a note to the slide" id="219" name="Google Shape;219;p29"/>
          <p:cNvPicPr preferRelativeResize="0"/>
          <p:nvPr/>
        </p:nvPicPr>
        <p:blipFill rotWithShape="1">
          <a:blip r:embed="rId4">
            <a:alphaModFix/>
          </a:blip>
          <a:srcRect b="10012" l="9245" r="2118" t="5926"/>
          <a:stretch/>
        </p:blipFill>
        <p:spPr>
          <a:xfrm rot="154828">
            <a:off x="3536000" y="147301"/>
            <a:ext cx="2072000" cy="736050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29"/>
          <p:cNvSpPr txBox="1"/>
          <p:nvPr/>
        </p:nvSpPr>
        <p:spPr>
          <a:xfrm>
            <a:off x="2855550" y="687397"/>
            <a:ext cx="3432900" cy="76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rPr>
              <a:t>Nonprofits </a:t>
            </a:r>
            <a:r>
              <a:rPr b="1" lang="en" sz="3000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rPr>
              <a:t>  </a:t>
            </a:r>
            <a:endParaRPr b="1" sz="3000">
              <a:solidFill>
                <a:schemeClr val="lt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21" name="Google Shape;221;p29"/>
          <p:cNvSpPr txBox="1"/>
          <p:nvPr>
            <p:ph idx="4294967295" type="body"/>
          </p:nvPr>
        </p:nvSpPr>
        <p:spPr>
          <a:xfrm>
            <a:off x="2855550" y="1377480"/>
            <a:ext cx="3432900" cy="332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By providing volunteers, for nonprofit organizations churches can turn ministry into action and make a community impact.. 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  <a:p>
            <a:pPr indent="-317500" lvl="0" marL="45720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➔"/>
            </a:pPr>
            <a:r>
              <a:rPr b="1" lang="en" sz="1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Food Distribution </a:t>
            </a:r>
            <a:r>
              <a:rPr b="1" lang="en" sz="1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   </a:t>
            </a:r>
            <a:br>
              <a:rPr lang="en" sz="1200">
                <a:latin typeface="Raleway"/>
                <a:ea typeface="Raleway"/>
                <a:cs typeface="Raleway"/>
                <a:sym typeface="Raleway"/>
              </a:rPr>
            </a:b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Churches can work with nonprofits to connect people with much needed food resources. 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  <a:p>
            <a:pPr indent="-317500" lvl="0" marL="45720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400"/>
              <a:buFont typeface="Raleway"/>
              <a:buChar char="➔"/>
            </a:pPr>
            <a:r>
              <a:rPr b="1" lang="en" sz="1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Community Closets</a:t>
            </a:r>
            <a:r>
              <a:rPr b="1" lang="en" sz="1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 </a:t>
            </a:r>
            <a:br>
              <a:rPr lang="en" sz="1400">
                <a:latin typeface="Raleway"/>
                <a:ea typeface="Raleway"/>
                <a:cs typeface="Raleway"/>
                <a:sym typeface="Raleway"/>
              </a:rPr>
            </a:b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Limited or insufficient income creates financial challenges for many families. Providing access to clothing closets can help meet needs and ease the burden on struggling households. 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0"/>
          <p:cNvSpPr txBox="1"/>
          <p:nvPr>
            <p:ph type="title"/>
          </p:nvPr>
        </p:nvSpPr>
        <p:spPr>
          <a:xfrm>
            <a:off x="265500" y="754200"/>
            <a:ext cx="4045200" cy="363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lt2"/>
                </a:solidFill>
              </a:rPr>
              <a:t>Food insecurity in the United States affects approximately 47.9 million people, meaning 13.7%—or about 1 in 7—households face uncertain access to adequate food.</a:t>
            </a:r>
            <a:endParaRPr sz="3400">
              <a:solidFill>
                <a:schemeClr val="lt2"/>
              </a:solidFill>
            </a:endParaRPr>
          </a:p>
        </p:txBody>
      </p:sp>
      <p:grpSp>
        <p:nvGrpSpPr>
          <p:cNvPr id="227" name="Google Shape;227;p30"/>
          <p:cNvGrpSpPr/>
          <p:nvPr/>
        </p:nvGrpSpPr>
        <p:grpSpPr>
          <a:xfrm>
            <a:off x="6781388" y="2464035"/>
            <a:ext cx="2212050" cy="2537076"/>
            <a:chOff x="6803275" y="395363"/>
            <a:chExt cx="2212050" cy="2537076"/>
          </a:xfrm>
        </p:grpSpPr>
        <p:pic>
          <p:nvPicPr>
            <p:cNvPr id="228" name="Google Shape;228;p3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803275" y="427445"/>
              <a:ext cx="2212050" cy="25049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iece of duct tape sticking a note to the slide" id="229" name="Google Shape;229;p30"/>
            <p:cNvPicPr preferRelativeResize="0"/>
            <p:nvPr/>
          </p:nvPicPr>
          <p:blipFill rotWithShape="1">
            <a:blip r:embed="rId4">
              <a:alphaModFix/>
            </a:blip>
            <a:srcRect b="10012" l="9245" r="2118" t="5926"/>
            <a:stretch/>
          </p:blipFill>
          <p:spPr>
            <a:xfrm rot="154826">
              <a:off x="7370663" y="419419"/>
              <a:ext cx="1077273" cy="3826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0" name="Google Shape;230;p30"/>
            <p:cNvSpPr txBox="1"/>
            <p:nvPr/>
          </p:nvSpPr>
          <p:spPr>
            <a:xfrm>
              <a:off x="6944800" y="684231"/>
              <a:ext cx="1929000" cy="200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dk1"/>
                  </a:solidFill>
                  <a:latin typeface="Raleway"/>
                  <a:ea typeface="Raleway"/>
                  <a:cs typeface="Raleway"/>
                  <a:sym typeface="Raleway"/>
                </a:rPr>
                <a:t>Tip</a:t>
              </a:r>
              <a:endParaRPr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indent="0" lvl="0" marL="0" rtl="0" algn="l">
                <a:spcBef>
                  <a:spcPts val="800"/>
                </a:spcBef>
                <a:spcAft>
                  <a:spcPts val="800"/>
                </a:spcAft>
                <a:buNone/>
              </a:pPr>
              <a:r>
                <a:rPr lang="en" sz="120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Due to space limitations many churches do not have room for food pantries and clothing banks. Partnering </a:t>
              </a:r>
              <a:r>
                <a:rPr lang="en" sz="120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with</a:t>
              </a:r>
              <a:r>
                <a:rPr lang="en" sz="120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 nonprofits s may be be a great way to serve the community’s needs.   </a:t>
              </a:r>
              <a:endParaRPr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sp>
        <p:nvSpPr>
          <p:cNvPr id="231" name="Google Shape;231;p30"/>
          <p:cNvSpPr txBox="1"/>
          <p:nvPr/>
        </p:nvSpPr>
        <p:spPr>
          <a:xfrm>
            <a:off x="283100" y="4654975"/>
            <a:ext cx="6244200" cy="25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rPr>
              <a:t>Source: https://frac.org/news/usdafoodsecurityreportdec2025</a:t>
            </a:r>
            <a:endParaRPr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32" name="Google Shape;232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47950" y="222125"/>
            <a:ext cx="3136174" cy="219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1"/>
          <p:cNvSpPr txBox="1"/>
          <p:nvPr>
            <p:ph idx="4294967295" type="title"/>
          </p:nvPr>
        </p:nvSpPr>
        <p:spPr>
          <a:xfrm>
            <a:off x="535775" y="712150"/>
            <a:ext cx="6332700" cy="76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3600">
                <a:solidFill>
                  <a:schemeClr val="dk1"/>
                </a:solidFill>
              </a:rPr>
              <a:t>Download Your Copy  </a:t>
            </a:r>
            <a:r>
              <a:rPr lang="en" sz="3600">
                <a:solidFill>
                  <a:schemeClr val="dk1"/>
                </a:solidFill>
              </a:rPr>
              <a:t> </a:t>
            </a:r>
            <a:endParaRPr sz="2400"/>
          </a:p>
        </p:txBody>
      </p:sp>
      <p:sp>
        <p:nvSpPr>
          <p:cNvPr id="238" name="Google Shape;238;p31"/>
          <p:cNvSpPr txBox="1"/>
          <p:nvPr>
            <p:ph idx="4294967295" type="title"/>
          </p:nvPr>
        </p:nvSpPr>
        <p:spPr>
          <a:xfrm>
            <a:off x="535775" y="1480150"/>
            <a:ext cx="5197200" cy="306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latin typeface="Lato"/>
                <a:ea typeface="Lato"/>
                <a:cs typeface="Lato"/>
                <a:sym typeface="Lato"/>
              </a:rPr>
              <a:t>Text “BUILDING” to 855.304.0867</a:t>
            </a:r>
            <a:endParaRPr sz="25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500">
                <a:latin typeface="Lato"/>
                <a:ea typeface="Lato"/>
                <a:cs typeface="Lato"/>
                <a:sym typeface="Lato"/>
              </a:rPr>
              <a:t>Or</a:t>
            </a:r>
            <a:endParaRPr sz="25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2500">
                <a:latin typeface="Lato"/>
                <a:ea typeface="Lato"/>
                <a:cs typeface="Lato"/>
                <a:sym typeface="Lato"/>
              </a:rPr>
              <a:t>Scan QR Code </a:t>
            </a:r>
            <a:endParaRPr sz="25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39" name="Google Shape;239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61476" y="2702699"/>
            <a:ext cx="2205573" cy="2205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31" title="google_slides_qr_cod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76838" y="2254725"/>
            <a:ext cx="2590325" cy="2590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4"/>
          <p:cNvSpPr txBox="1"/>
          <p:nvPr>
            <p:ph idx="4294967295" type="title"/>
          </p:nvPr>
        </p:nvSpPr>
        <p:spPr>
          <a:xfrm>
            <a:off x="535775" y="712150"/>
            <a:ext cx="6332700" cy="76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3600">
                <a:solidFill>
                  <a:schemeClr val="dk1"/>
                </a:solidFill>
              </a:rPr>
              <a:t>Building Better Attendance  </a:t>
            </a:r>
            <a:endParaRPr sz="2400"/>
          </a:p>
        </p:txBody>
      </p:sp>
      <p:sp>
        <p:nvSpPr>
          <p:cNvPr id="79" name="Google Shape;79;p14"/>
          <p:cNvSpPr txBox="1"/>
          <p:nvPr>
            <p:ph idx="4294967295" type="title"/>
          </p:nvPr>
        </p:nvSpPr>
        <p:spPr>
          <a:xfrm>
            <a:off x="535775" y="1480150"/>
            <a:ext cx="5197200" cy="306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b="0" lang="en" sz="1800">
                <a:latin typeface="Lato"/>
                <a:ea typeface="Lato"/>
                <a:cs typeface="Lato"/>
                <a:sym typeface="Lato"/>
              </a:rPr>
              <a:t>“When our churches intentionally meet the needs of our communities, we become a visible expression of God’s love. Through service, compassion, and meaningful engagement, we demonstrate that ministry extends beyond the walls of the church and has the power to make a lasting impact in people’s lives.” </a:t>
            </a:r>
            <a:endParaRPr sz="17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0" name="Google Shape;8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61476" y="2702699"/>
            <a:ext cx="2205573" cy="2205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5"/>
          <p:cNvSpPr txBox="1"/>
          <p:nvPr>
            <p:ph idx="4294967295" type="title"/>
          </p:nvPr>
        </p:nvSpPr>
        <p:spPr>
          <a:xfrm>
            <a:off x="535775" y="712150"/>
            <a:ext cx="6332700" cy="76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3600">
                <a:solidFill>
                  <a:schemeClr val="dk1"/>
                </a:solidFill>
              </a:rPr>
              <a:t>Download Your Copy   </a:t>
            </a:r>
            <a:endParaRPr sz="2400"/>
          </a:p>
        </p:txBody>
      </p:sp>
      <p:sp>
        <p:nvSpPr>
          <p:cNvPr id="86" name="Google Shape;86;p15"/>
          <p:cNvSpPr txBox="1"/>
          <p:nvPr>
            <p:ph idx="4294967295" type="title"/>
          </p:nvPr>
        </p:nvSpPr>
        <p:spPr>
          <a:xfrm>
            <a:off x="535775" y="1480150"/>
            <a:ext cx="5197200" cy="306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latin typeface="Lato"/>
                <a:ea typeface="Lato"/>
                <a:cs typeface="Lato"/>
                <a:sym typeface="Lato"/>
              </a:rPr>
              <a:t>Text “BUILDING” to 855.304.0867</a:t>
            </a:r>
            <a:endParaRPr sz="25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500">
                <a:latin typeface="Lato"/>
                <a:ea typeface="Lato"/>
                <a:cs typeface="Lato"/>
                <a:sym typeface="Lato"/>
              </a:rPr>
              <a:t>Or</a:t>
            </a:r>
            <a:endParaRPr sz="25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2500">
                <a:latin typeface="Lato"/>
                <a:ea typeface="Lato"/>
                <a:cs typeface="Lato"/>
                <a:sym typeface="Lato"/>
              </a:rPr>
              <a:t>Scan QR Code </a:t>
            </a:r>
            <a:endParaRPr sz="25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7" name="Google Shape;8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61476" y="2702699"/>
            <a:ext cx="2205573" cy="2205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5" title="google_slides_qr_cod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76838" y="2254725"/>
            <a:ext cx="2590325" cy="2590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44700" y="162737"/>
            <a:ext cx="4254600" cy="481803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ece of duct tape sticking a note to the slide" id="94" name="Google Shape;94;p16"/>
          <p:cNvPicPr preferRelativeResize="0"/>
          <p:nvPr/>
        </p:nvPicPr>
        <p:blipFill rotWithShape="1">
          <a:blip r:embed="rId4">
            <a:alphaModFix/>
          </a:blip>
          <a:srcRect b="10012" l="9245" r="2118" t="5926"/>
          <a:stretch/>
        </p:blipFill>
        <p:spPr>
          <a:xfrm rot="154828">
            <a:off x="3536000" y="147301"/>
            <a:ext cx="2072000" cy="73605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6"/>
          <p:cNvSpPr txBox="1"/>
          <p:nvPr/>
        </p:nvSpPr>
        <p:spPr>
          <a:xfrm>
            <a:off x="2855550" y="687397"/>
            <a:ext cx="3432900" cy="76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rPr>
              <a:t>Introduction </a:t>
            </a:r>
            <a:endParaRPr b="1" sz="3000">
              <a:solidFill>
                <a:schemeClr val="lt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6" name="Google Shape;96;p16"/>
          <p:cNvSpPr txBox="1"/>
          <p:nvPr>
            <p:ph idx="4294967295" type="body"/>
          </p:nvPr>
        </p:nvSpPr>
        <p:spPr>
          <a:xfrm>
            <a:off x="2980436" y="1450005"/>
            <a:ext cx="3432900" cy="332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latin typeface="Raleway"/>
                <a:ea typeface="Raleway"/>
                <a:cs typeface="Raleway"/>
                <a:sym typeface="Raleway"/>
              </a:rPr>
              <a:t>4 </a:t>
            </a:r>
            <a:r>
              <a:rPr b="1" lang="en" sz="1200">
                <a:latin typeface="Raleway"/>
                <a:ea typeface="Raleway"/>
                <a:cs typeface="Raleway"/>
                <a:sym typeface="Raleway"/>
              </a:rPr>
              <a:t>Partnership</a:t>
            </a:r>
            <a:r>
              <a:rPr b="1" lang="en" sz="1200">
                <a:latin typeface="Raleway"/>
                <a:ea typeface="Raleway"/>
                <a:cs typeface="Raleway"/>
                <a:sym typeface="Raleway"/>
              </a:rPr>
              <a:t> for Pillars</a:t>
            </a: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 Connecting with our local community through these 4 pillars provides an opportunity Build Better Attendance.</a:t>
            </a:r>
            <a:r>
              <a:rPr lang="en" sz="12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, </a:t>
            </a:r>
            <a:endParaRPr sz="1200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17500" lvl="0" marL="45720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➔"/>
            </a:pPr>
            <a:r>
              <a:rPr b="1" lang="en" sz="1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Education </a:t>
            </a: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Early Childhood, K12, &amp; Higher Ed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➔"/>
            </a:pPr>
            <a:r>
              <a:rPr b="1" lang="en" sz="1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Business </a:t>
            </a: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Job Fairs, Bible Studies, &amp; Grief Support 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➔"/>
            </a:pPr>
            <a:r>
              <a:rPr b="1" lang="en" sz="1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Healthcare </a:t>
            </a: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Health Fair, Health Screening, &amp; Awareness Days</a:t>
            </a:r>
            <a:endParaRPr b="1" sz="14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17500" lvl="0" marL="45720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400"/>
              <a:buFont typeface="Raleway"/>
              <a:buChar char="➔"/>
            </a:pPr>
            <a:r>
              <a:rPr b="1" lang="en" sz="1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Nonprofits</a:t>
            </a:r>
            <a:r>
              <a:rPr b="1" lang="en" sz="1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Volunteering, Food Banks, &amp; Clothing Assistance 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7"/>
          <p:cNvSpPr txBox="1"/>
          <p:nvPr>
            <p:ph type="title"/>
          </p:nvPr>
        </p:nvSpPr>
        <p:spPr>
          <a:xfrm>
            <a:off x="283100" y="712150"/>
            <a:ext cx="8631600" cy="383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</a:rPr>
              <a:t>“Discover the need that you meet and you will have uncovered your </a:t>
            </a:r>
            <a:endParaRPr>
              <a:solidFill>
                <a:schemeClr val="accent5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</a:rPr>
              <a:t>Divine</a:t>
            </a:r>
            <a:r>
              <a:rPr lang="en">
                <a:solidFill>
                  <a:schemeClr val="accent5"/>
                </a:solidFill>
              </a:rPr>
              <a:t> purpose!</a:t>
            </a:r>
            <a:endParaRPr>
              <a:solidFill>
                <a:schemeClr val="accent5"/>
              </a:solidFill>
            </a:endParaRPr>
          </a:p>
        </p:txBody>
      </p:sp>
      <p:grpSp>
        <p:nvGrpSpPr>
          <p:cNvPr id="102" name="Google Shape;102;p17"/>
          <p:cNvGrpSpPr/>
          <p:nvPr/>
        </p:nvGrpSpPr>
        <p:grpSpPr>
          <a:xfrm>
            <a:off x="6781388" y="2464029"/>
            <a:ext cx="2212050" cy="2537076"/>
            <a:chOff x="6803275" y="395363"/>
            <a:chExt cx="2212050" cy="2537076"/>
          </a:xfrm>
        </p:grpSpPr>
        <p:pic>
          <p:nvPicPr>
            <p:cNvPr id="103" name="Google Shape;103;p1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803275" y="427445"/>
              <a:ext cx="2212050" cy="25049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iece of duct tape sticking a note to the slide" id="104" name="Google Shape;104;p17"/>
            <p:cNvPicPr preferRelativeResize="0"/>
            <p:nvPr/>
          </p:nvPicPr>
          <p:blipFill rotWithShape="1">
            <a:blip r:embed="rId4">
              <a:alphaModFix/>
            </a:blip>
            <a:srcRect b="10012" l="9245" r="2118" t="5926"/>
            <a:stretch/>
          </p:blipFill>
          <p:spPr>
            <a:xfrm rot="154826">
              <a:off x="7370663" y="419419"/>
              <a:ext cx="1077273" cy="3826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5" name="Google Shape;105;p17"/>
            <p:cNvSpPr txBox="1"/>
            <p:nvPr/>
          </p:nvSpPr>
          <p:spPr>
            <a:xfrm>
              <a:off x="6944800" y="684231"/>
              <a:ext cx="1929000" cy="200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100"/>
                <a:buFont typeface="Arial"/>
                <a:buNone/>
              </a:pPr>
              <a:r>
                <a:rPr b="1" lang="en">
                  <a:solidFill>
                    <a:schemeClr val="dk1"/>
                  </a:solidFill>
                  <a:latin typeface="Raleway"/>
                  <a:ea typeface="Raleway"/>
                  <a:cs typeface="Raleway"/>
                  <a:sym typeface="Raleway"/>
                </a:rPr>
                <a:t>Tip</a:t>
              </a:r>
              <a:endParaRPr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indent="0" lvl="0" marL="0" rtl="0" algn="l">
                <a:spcBef>
                  <a:spcPts val="800"/>
                </a:spcBef>
                <a:spcAft>
                  <a:spcPts val="0"/>
                </a:spcAft>
                <a:buClr>
                  <a:schemeClr val="dk2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By shifting the focus from what we want, to what they need we create a natural &amp; organic process for</a:t>
              </a:r>
              <a:r>
                <a:rPr b="1" lang="en" sz="120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 church growth. </a:t>
              </a:r>
              <a:r>
                <a:rPr lang="en" sz="120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 </a:t>
              </a:r>
              <a:endParaRPr sz="12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indent="0" lvl="0" marL="0" rtl="0" algn="l">
                <a:spcBef>
                  <a:spcPts val="800"/>
                </a:spcBef>
                <a:spcAft>
                  <a:spcPts val="800"/>
                </a:spcAft>
                <a:buNone/>
              </a:pPr>
              <a:r>
                <a:t/>
              </a:r>
              <a:endParaRPr b="1" sz="12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8"/>
          <p:cNvSpPr txBox="1"/>
          <p:nvPr>
            <p:ph type="title"/>
          </p:nvPr>
        </p:nvSpPr>
        <p:spPr>
          <a:xfrm>
            <a:off x="283099" y="712150"/>
            <a:ext cx="8622300" cy="383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</a:rPr>
              <a:t>The Faith </a:t>
            </a:r>
            <a:r>
              <a:rPr lang="en"/>
              <a:t>Foundation</a:t>
            </a:r>
            <a:r>
              <a:rPr lang="en"/>
              <a:t>.</a:t>
            </a:r>
            <a:endParaRPr/>
          </a:p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b="0" lang="en" sz="2400"/>
              <a:t>Our Efforts Must Be </a:t>
            </a:r>
            <a:r>
              <a:rPr b="0" lang="en" sz="2400"/>
              <a:t>Biblically</a:t>
            </a:r>
            <a:r>
              <a:rPr b="0" lang="en" sz="2400"/>
              <a:t> Based </a:t>
            </a:r>
            <a:endParaRPr b="0"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b="0" lang="en" sz="2400"/>
              <a:t>Our Efforts Must Be Bathed in Prayer </a:t>
            </a:r>
            <a:endParaRPr b="0"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b="0" lang="en" sz="2400"/>
              <a:t>Our Efforts Must Be Authentic to our Culture </a:t>
            </a:r>
            <a:endParaRPr b="0" sz="2400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0" sz="2400"/>
          </a:p>
        </p:txBody>
      </p:sp>
      <p:grpSp>
        <p:nvGrpSpPr>
          <p:cNvPr id="111" name="Google Shape;111;p18"/>
          <p:cNvGrpSpPr/>
          <p:nvPr/>
        </p:nvGrpSpPr>
        <p:grpSpPr>
          <a:xfrm>
            <a:off x="6781388" y="2464035"/>
            <a:ext cx="2212050" cy="2537076"/>
            <a:chOff x="6803275" y="395363"/>
            <a:chExt cx="2212050" cy="2537076"/>
          </a:xfrm>
        </p:grpSpPr>
        <p:pic>
          <p:nvPicPr>
            <p:cNvPr id="112" name="Google Shape;112;p1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803275" y="427445"/>
              <a:ext cx="2212050" cy="25049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iece of duct tape sticking a note to the slide" id="113" name="Google Shape;113;p18"/>
            <p:cNvPicPr preferRelativeResize="0"/>
            <p:nvPr/>
          </p:nvPicPr>
          <p:blipFill rotWithShape="1">
            <a:blip r:embed="rId4">
              <a:alphaModFix/>
            </a:blip>
            <a:srcRect b="10012" l="9245" r="2118" t="5926"/>
            <a:stretch/>
          </p:blipFill>
          <p:spPr>
            <a:xfrm rot="154826">
              <a:off x="7370663" y="419419"/>
              <a:ext cx="1077273" cy="3826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4" name="Google Shape;114;p18"/>
            <p:cNvSpPr txBox="1"/>
            <p:nvPr/>
          </p:nvSpPr>
          <p:spPr>
            <a:xfrm>
              <a:off x="6944800" y="684231"/>
              <a:ext cx="1929000" cy="200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100"/>
                <a:buFont typeface="Arial"/>
                <a:buNone/>
              </a:pPr>
              <a:r>
                <a:rPr b="1" lang="en">
                  <a:solidFill>
                    <a:schemeClr val="dk1"/>
                  </a:solidFill>
                  <a:latin typeface="Raleway"/>
                  <a:ea typeface="Raleway"/>
                  <a:cs typeface="Raleway"/>
                  <a:sym typeface="Raleway"/>
                </a:rPr>
                <a:t>Tip</a:t>
              </a:r>
              <a:endParaRPr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indent="0" lvl="0" marL="0" rtl="0" algn="l">
                <a:spcBef>
                  <a:spcPts val="800"/>
                </a:spcBef>
                <a:spcAft>
                  <a:spcPts val="800"/>
                </a:spcAft>
                <a:buNone/>
              </a:pPr>
              <a:r>
                <a:rPr lang="en" sz="120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The church in not </a:t>
              </a:r>
              <a:r>
                <a:rPr lang="en" sz="120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Monolithic. There is not a one size fits all approach to ministry. The  approach and principles may be adjusted to work in your particular context.</a:t>
              </a:r>
              <a:endParaRPr b="1" sz="12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44700" y="162737"/>
            <a:ext cx="4254600" cy="481803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ece of duct tape sticking a note to the slide" id="120" name="Google Shape;120;p19"/>
          <p:cNvPicPr preferRelativeResize="0"/>
          <p:nvPr/>
        </p:nvPicPr>
        <p:blipFill rotWithShape="1">
          <a:blip r:embed="rId4">
            <a:alphaModFix/>
          </a:blip>
          <a:srcRect b="10012" l="9245" r="2118" t="5926"/>
          <a:stretch/>
        </p:blipFill>
        <p:spPr>
          <a:xfrm rot="154828">
            <a:off x="3536000" y="147301"/>
            <a:ext cx="2072000" cy="73605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9"/>
          <p:cNvSpPr txBox="1"/>
          <p:nvPr/>
        </p:nvSpPr>
        <p:spPr>
          <a:xfrm>
            <a:off x="2855550" y="687397"/>
            <a:ext cx="3432900" cy="76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rPr>
              <a:t>Education</a:t>
            </a:r>
            <a:endParaRPr b="1" sz="3000">
              <a:solidFill>
                <a:schemeClr val="lt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22" name="Google Shape;122;p19"/>
          <p:cNvSpPr txBox="1"/>
          <p:nvPr>
            <p:ph idx="4294967295" type="body"/>
          </p:nvPr>
        </p:nvSpPr>
        <p:spPr>
          <a:xfrm>
            <a:off x="2855550" y="1377480"/>
            <a:ext cx="3432900" cy="332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There’s an existing conduit place in our communities. We only need to take advantage!</a:t>
            </a: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 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  <a:p>
            <a:pPr indent="-317500" lvl="0" marL="45720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➔"/>
            </a:pPr>
            <a:r>
              <a:rPr b="1" lang="en" sz="1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Adopt a School </a:t>
            </a:r>
            <a:br>
              <a:rPr lang="en" sz="1200">
                <a:latin typeface="Raleway"/>
                <a:ea typeface="Raleway"/>
                <a:cs typeface="Raleway"/>
                <a:sym typeface="Raleway"/>
              </a:rPr>
            </a:b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Partner with the school at a high level. Make it </a:t>
            </a: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difficult</a:t>
            </a: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 to distinguish where one starts and the other begins! 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  <a:p>
            <a:pPr indent="-317500" lvl="0" marL="45720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400"/>
              <a:buFont typeface="Raleway"/>
              <a:buChar char="➔"/>
            </a:pPr>
            <a:r>
              <a:rPr b="1" lang="en" sz="1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Campus Ministry</a:t>
            </a:r>
            <a:br>
              <a:rPr lang="en" sz="1400">
                <a:latin typeface="Raleway"/>
                <a:ea typeface="Raleway"/>
                <a:cs typeface="Raleway"/>
                <a:sym typeface="Raleway"/>
              </a:rPr>
            </a:b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Bring the ministry to the school if permitted. After school programs, bible studies, and parenting classes.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20" title="EBzhChf7hjqhUvXtVT1xfTfmmncc8TeCieVsuNvY-e1737483837203-900x1200.jpg"/>
          <p:cNvPicPr preferRelativeResize="0"/>
          <p:nvPr/>
        </p:nvPicPr>
        <p:blipFill rotWithShape="1">
          <a:blip r:embed="rId3">
            <a:alphaModFix/>
          </a:blip>
          <a:srcRect b="7762" l="0" r="0" t="7771"/>
          <a:stretch/>
        </p:blipFill>
        <p:spPr>
          <a:xfrm>
            <a:off x="-1" y="0"/>
            <a:ext cx="45671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0"/>
          <p:cNvSpPr txBox="1"/>
          <p:nvPr>
            <p:ph idx="1" type="body"/>
          </p:nvPr>
        </p:nvSpPr>
        <p:spPr>
          <a:xfrm>
            <a:off x="4832750" y="980400"/>
            <a:ext cx="4033800" cy="318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</a:rPr>
              <a:t>The Bus Loop</a:t>
            </a:r>
            <a:r>
              <a:rPr lang="en" sz="3000">
                <a:solidFill>
                  <a:schemeClr val="dk1"/>
                </a:solidFill>
              </a:rPr>
              <a:t> </a:t>
            </a:r>
            <a:endParaRPr sz="3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000000"/>
                </a:solidFill>
              </a:rPr>
              <a:t>Some schools allow community volunteers to assist with the bus loop and parent drop off in the </a:t>
            </a:r>
            <a:r>
              <a:rPr lang="en" sz="1800">
                <a:solidFill>
                  <a:srgbClr val="000000"/>
                </a:solidFill>
              </a:rPr>
              <a:t>morings</a:t>
            </a:r>
            <a:r>
              <a:rPr lang="en" sz="1800">
                <a:solidFill>
                  <a:srgbClr val="000000"/>
                </a:solidFill>
              </a:rPr>
              <a:t>. </a:t>
            </a:r>
            <a:r>
              <a:rPr lang="en" sz="1800"/>
              <a:t> </a:t>
            </a:r>
            <a:endParaRPr sz="1800">
              <a:solidFill>
                <a:srgbClr val="000000"/>
              </a:solidFill>
            </a:endParaRPr>
          </a:p>
        </p:txBody>
      </p:sp>
      <p:grpSp>
        <p:nvGrpSpPr>
          <p:cNvPr id="129" name="Google Shape;129;p20"/>
          <p:cNvGrpSpPr/>
          <p:nvPr/>
        </p:nvGrpSpPr>
        <p:grpSpPr>
          <a:xfrm>
            <a:off x="134988" y="2464035"/>
            <a:ext cx="2212050" cy="2537076"/>
            <a:chOff x="6803275" y="395363"/>
            <a:chExt cx="2212050" cy="2537076"/>
          </a:xfrm>
        </p:grpSpPr>
        <p:pic>
          <p:nvPicPr>
            <p:cNvPr id="130" name="Google Shape;130;p2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803275" y="427445"/>
              <a:ext cx="2212050" cy="25049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iece of duct tape sticking a note to the slide" id="131" name="Google Shape;131;p20"/>
            <p:cNvPicPr preferRelativeResize="0"/>
            <p:nvPr/>
          </p:nvPicPr>
          <p:blipFill rotWithShape="1">
            <a:blip r:embed="rId5">
              <a:alphaModFix/>
            </a:blip>
            <a:srcRect b="10012" l="9245" r="2118" t="5926"/>
            <a:stretch/>
          </p:blipFill>
          <p:spPr>
            <a:xfrm rot="154826">
              <a:off x="7370663" y="419419"/>
              <a:ext cx="1077273" cy="3826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2" name="Google Shape;132;p20"/>
            <p:cNvSpPr txBox="1"/>
            <p:nvPr/>
          </p:nvSpPr>
          <p:spPr>
            <a:xfrm>
              <a:off x="6944800" y="684231"/>
              <a:ext cx="1929000" cy="200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100"/>
                <a:buFont typeface="Arial"/>
                <a:buNone/>
              </a:pPr>
              <a:r>
                <a:rPr b="1" lang="en">
                  <a:solidFill>
                    <a:schemeClr val="dk1"/>
                  </a:solidFill>
                  <a:latin typeface="Raleway"/>
                  <a:ea typeface="Raleway"/>
                  <a:cs typeface="Raleway"/>
                  <a:sym typeface="Raleway"/>
                </a:rPr>
                <a:t>Tip</a:t>
              </a:r>
              <a:endParaRPr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indent="0" lvl="0" marL="0" rtl="0" algn="l">
                <a:spcBef>
                  <a:spcPts val="800"/>
                </a:spcBef>
                <a:spcAft>
                  <a:spcPts val="800"/>
                </a:spcAft>
                <a:buNone/>
              </a:pPr>
              <a:r>
                <a:rPr lang="en" sz="120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Our schools systems are tasked with many responsibilities that they are not equipped to manage. They will often welcome volunteers to supplement their staff</a:t>
              </a:r>
              <a:r>
                <a:rPr lang="en" sz="120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. </a:t>
              </a:r>
              <a:endParaRPr b="1" sz="12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1"/>
          <p:cNvSpPr txBox="1"/>
          <p:nvPr>
            <p:ph idx="1" type="subTitle"/>
          </p:nvPr>
        </p:nvSpPr>
        <p:spPr>
          <a:xfrm>
            <a:off x="265500" y="653700"/>
            <a:ext cx="4045200" cy="383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</a:rPr>
              <a:t>School </a:t>
            </a:r>
            <a:r>
              <a:rPr b="1" lang="en" sz="3000">
                <a:solidFill>
                  <a:schemeClr val="dk1"/>
                </a:solidFill>
              </a:rPr>
              <a:t>Mentors</a:t>
            </a:r>
            <a:endParaRPr b="1" sz="3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800"/>
              <a:t>School mentoring pairs students with supportive adults or older peers to build life skills, boost academic confidence, and improve attendance.</a:t>
            </a:r>
            <a:endParaRPr sz="1800"/>
          </a:p>
        </p:txBody>
      </p:sp>
      <p:pic>
        <p:nvPicPr>
          <p:cNvPr id="138" name="Google Shape;138;p21" title="peer-mentor-study.jpg"/>
          <p:cNvPicPr preferRelativeResize="0"/>
          <p:nvPr/>
        </p:nvPicPr>
        <p:blipFill rotWithShape="1">
          <a:blip r:embed="rId3">
            <a:alphaModFix/>
          </a:blip>
          <a:srcRect b="0" l="5245" r="5245" t="0"/>
          <a:stretch/>
        </p:blipFill>
        <p:spPr>
          <a:xfrm>
            <a:off x="4488725" y="0"/>
            <a:ext cx="4655272" cy="514350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9" name="Google Shape;139;p21"/>
          <p:cNvGrpSpPr/>
          <p:nvPr/>
        </p:nvGrpSpPr>
        <p:grpSpPr>
          <a:xfrm>
            <a:off x="6781388" y="2464035"/>
            <a:ext cx="2212050" cy="2537076"/>
            <a:chOff x="6803275" y="395363"/>
            <a:chExt cx="2212050" cy="2537076"/>
          </a:xfrm>
        </p:grpSpPr>
        <p:pic>
          <p:nvPicPr>
            <p:cNvPr id="140" name="Google Shape;140;p2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803275" y="427445"/>
              <a:ext cx="2212050" cy="25049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iece of duct tape sticking a note to the slide" id="141" name="Google Shape;141;p21"/>
            <p:cNvPicPr preferRelativeResize="0"/>
            <p:nvPr/>
          </p:nvPicPr>
          <p:blipFill rotWithShape="1">
            <a:blip r:embed="rId5">
              <a:alphaModFix/>
            </a:blip>
            <a:srcRect b="10012" l="9245" r="2118" t="5926"/>
            <a:stretch/>
          </p:blipFill>
          <p:spPr>
            <a:xfrm rot="154826">
              <a:off x="7370663" y="419419"/>
              <a:ext cx="1077273" cy="3826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2" name="Google Shape;142;p21"/>
            <p:cNvSpPr txBox="1"/>
            <p:nvPr/>
          </p:nvSpPr>
          <p:spPr>
            <a:xfrm>
              <a:off x="6944800" y="684231"/>
              <a:ext cx="1929000" cy="200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dk1"/>
                  </a:solidFill>
                  <a:latin typeface="Raleway"/>
                  <a:ea typeface="Raleway"/>
                  <a:cs typeface="Raleway"/>
                  <a:sym typeface="Raleway"/>
                </a:rPr>
                <a:t>Tip</a:t>
              </a:r>
              <a:endParaRPr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indent="0" lvl="0" marL="0" rtl="0" algn="l">
                <a:spcBef>
                  <a:spcPts val="800"/>
                </a:spcBef>
                <a:spcAft>
                  <a:spcPts val="800"/>
                </a:spcAft>
                <a:buNone/>
              </a:pPr>
              <a:r>
                <a:rPr lang="en" sz="120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Mentors have the ability to build a bond with a student but can also impact other students during the school visits. </a:t>
              </a:r>
              <a:r>
                <a:rPr lang="en" sz="120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.</a:t>
              </a:r>
              <a:endParaRPr b="1" sz="12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sp>
        <p:nvSpPr>
          <p:cNvPr id="143" name="Google Shape;143;p21"/>
          <p:cNvSpPr txBox="1"/>
          <p:nvPr/>
        </p:nvSpPr>
        <p:spPr>
          <a:xfrm>
            <a:off x="283100" y="4654975"/>
            <a:ext cx="6244200" cy="25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chemeClr val="lt2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wiss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